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Lato" panose="020B0604020202020204" charset="0"/>
      <p:regular r:id="rId13"/>
      <p:bold r:id="rId14"/>
      <p:italic r:id="rId15"/>
      <p:boldItalic r:id="rId16"/>
    </p:embeddedFont>
    <p:embeddedFont>
      <p:font typeface="Montserrat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53b016f5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53b016f5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53b016f50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53b016f50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53b016f50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53b016f50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53b016f50_7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53b016f50_7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f876c390b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f876c390b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qbvS8T_uvMI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gPg-OcCcxM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415200" y="2177000"/>
            <a:ext cx="5017500" cy="9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Health diagnostics for anyone, anywhere</a:t>
            </a:r>
            <a:endParaRPr sz="240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3401500"/>
            <a:ext cx="3470700" cy="11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Team HealthHack,</a:t>
            </a:r>
            <a:endParaRPr sz="1800" b="1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Ashutosh Pandey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Aman Lodha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Dayananda Sagar College of Engineering</a:t>
            </a:r>
            <a:endParaRPr/>
          </a:p>
        </p:txBody>
      </p:sp>
      <p:pic>
        <p:nvPicPr>
          <p:cNvPr id="230" name="Google Shape;230;p17"/>
          <p:cNvPicPr preferRelativeResize="0"/>
          <p:nvPr/>
        </p:nvPicPr>
        <p:blipFill rotWithShape="1">
          <a:blip r:embed="rId3">
            <a:alphaModFix/>
          </a:blip>
          <a:srcRect l="8563" t="33395" r="9570" b="30118"/>
          <a:stretch/>
        </p:blipFill>
        <p:spPr>
          <a:xfrm>
            <a:off x="3415200" y="766350"/>
            <a:ext cx="3064650" cy="89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 txBox="1">
            <a:spLocks noGrp="1"/>
          </p:cNvSpPr>
          <p:nvPr>
            <p:ph type="ctrTitle"/>
          </p:nvPr>
        </p:nvSpPr>
        <p:spPr>
          <a:xfrm>
            <a:off x="2434350" y="195875"/>
            <a:ext cx="4275300" cy="9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tech stack </a:t>
            </a:r>
            <a:endParaRPr/>
          </a:p>
        </p:txBody>
      </p:sp>
      <p:pic>
        <p:nvPicPr>
          <p:cNvPr id="304" name="Google Shape;3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0" y="2952766"/>
            <a:ext cx="1609725" cy="1602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6"/>
          <p:cNvPicPr preferRelativeResize="0"/>
          <p:nvPr/>
        </p:nvPicPr>
        <p:blipFill rotWithShape="1">
          <a:blip r:embed="rId4">
            <a:alphaModFix/>
          </a:blip>
          <a:srcRect l="-24720" r="24720"/>
          <a:stretch/>
        </p:blipFill>
        <p:spPr>
          <a:xfrm>
            <a:off x="6790788" y="1216100"/>
            <a:ext cx="1609750" cy="14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8775" y="3087459"/>
            <a:ext cx="2378675" cy="1618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5525" y="1072625"/>
            <a:ext cx="1494295" cy="161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8688" y="1072637"/>
            <a:ext cx="2538760" cy="14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2475" y="3238100"/>
            <a:ext cx="1976275" cy="13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6"/>
          <p:cNvPicPr preferRelativeResize="0"/>
          <p:nvPr/>
        </p:nvPicPr>
        <p:blipFill rotWithShape="1">
          <a:blip r:embed="rId9">
            <a:alphaModFix/>
          </a:blip>
          <a:srcRect l="8563" t="33395" r="9570" b="30118"/>
          <a:stretch/>
        </p:blipFill>
        <p:spPr>
          <a:xfrm>
            <a:off x="7649700" y="0"/>
            <a:ext cx="1494301" cy="4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18794" y="3238100"/>
            <a:ext cx="1560535" cy="13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895" y="1131575"/>
            <a:ext cx="196215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>
            <a:spLocks noGrp="1"/>
          </p:cNvSpPr>
          <p:nvPr>
            <p:ph type="title"/>
          </p:nvPr>
        </p:nvSpPr>
        <p:spPr>
          <a:xfrm>
            <a:off x="14496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</a:t>
            </a:r>
            <a:endParaRPr/>
          </a:p>
        </p:txBody>
      </p:sp>
      <p:sp>
        <p:nvSpPr>
          <p:cNvPr id="236" name="Google Shape;236;p18"/>
          <p:cNvSpPr txBox="1"/>
          <p:nvPr/>
        </p:nvSpPr>
        <p:spPr>
          <a:xfrm>
            <a:off x="1413300" y="14704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37" name="Google Shape;237;p18"/>
          <p:cNvSpPr txBox="1">
            <a:spLocks noGrp="1"/>
          </p:cNvSpPr>
          <p:nvPr>
            <p:ph type="body" idx="1"/>
          </p:nvPr>
        </p:nvSpPr>
        <p:spPr>
          <a:xfrm>
            <a:off x="1860975" y="1307850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 b="1">
                <a:solidFill>
                  <a:srgbClr val="FFFFFF"/>
                </a:solidFill>
              </a:rPr>
              <a:t>More than 50%</a:t>
            </a:r>
            <a:r>
              <a:rPr lang="en-GB" sz="1400">
                <a:solidFill>
                  <a:srgbClr val="FFFFFF"/>
                </a:solidFill>
              </a:rPr>
              <a:t> of heart attack cases in India reach the hospital late. After 180 minutes, heart muscles begin to die. Heart attacks are often conflated with other conditions.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61200" y="252190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39" name="Google Shape;239;p18"/>
          <p:cNvSpPr txBox="1">
            <a:spLocks noGrp="1"/>
          </p:cNvSpPr>
          <p:nvPr>
            <p:ph type="body" idx="1"/>
          </p:nvPr>
        </p:nvSpPr>
        <p:spPr>
          <a:xfrm>
            <a:off x="1860975" y="2329938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A staggering </a:t>
            </a:r>
            <a:r>
              <a:rPr lang="en-GB" sz="1400" b="1">
                <a:solidFill>
                  <a:srgbClr val="FFFFFF"/>
                </a:solidFill>
              </a:rPr>
              <a:t>60% of Indian ambulances don’t have basic diagnostic tools</a:t>
            </a:r>
            <a:r>
              <a:rPr lang="en-GB" sz="1400">
                <a:solidFill>
                  <a:srgbClr val="FFFFFF"/>
                </a:solidFill>
              </a:rPr>
              <a:t>. With the traffic situation getting worse, Motorcycle ambulances are becoming popular which are even worse equipped.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612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1" name="Google Shape;241;p18"/>
          <p:cNvSpPr txBox="1">
            <a:spLocks noGrp="1"/>
          </p:cNvSpPr>
          <p:nvPr>
            <p:ph type="body" idx="1"/>
          </p:nvPr>
        </p:nvSpPr>
        <p:spPr>
          <a:xfrm>
            <a:off x="1860975" y="3409188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Countries such as Britain that focus on stabilising the patient and recording vitals tend to have lower death rates for accidents (2.4%) than others. In India this figure is </a:t>
            </a:r>
            <a:r>
              <a:rPr lang="en-GB" sz="1400" b="1">
                <a:solidFill>
                  <a:srgbClr val="FFFFFF"/>
                </a:solidFill>
              </a:rPr>
              <a:t>16.6%.</a:t>
            </a:r>
            <a:endParaRPr sz="1400" b="1">
              <a:solidFill>
                <a:srgbClr val="FFFFFF"/>
              </a:solidFill>
            </a:endParaRPr>
          </a:p>
        </p:txBody>
      </p:sp>
      <p:pic>
        <p:nvPicPr>
          <p:cNvPr id="242" name="Google Shape;242;p18"/>
          <p:cNvPicPr preferRelativeResize="0"/>
          <p:nvPr/>
        </p:nvPicPr>
        <p:blipFill rotWithShape="1">
          <a:blip r:embed="rId3">
            <a:alphaModFix/>
          </a:blip>
          <a:srcRect l="8563" t="33395" r="9570" b="30118"/>
          <a:stretch/>
        </p:blipFill>
        <p:spPr>
          <a:xfrm>
            <a:off x="7649700" y="0"/>
            <a:ext cx="1494301" cy="4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0" y="393750"/>
            <a:ext cx="9144000" cy="7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Product</a:t>
            </a:r>
            <a:endParaRPr/>
          </a:p>
        </p:txBody>
      </p:sp>
      <p:sp>
        <p:nvSpPr>
          <p:cNvPr id="248" name="Google Shape;248;p19"/>
          <p:cNvSpPr txBox="1">
            <a:spLocks noGrp="1"/>
          </p:cNvSpPr>
          <p:nvPr>
            <p:ph type="body" idx="1"/>
          </p:nvPr>
        </p:nvSpPr>
        <p:spPr>
          <a:xfrm>
            <a:off x="429925" y="1085325"/>
            <a:ext cx="4820400" cy="36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b="1">
                <a:solidFill>
                  <a:srgbClr val="FFFFFF"/>
                </a:solidFill>
              </a:rPr>
              <a:t>Cost effective, portable solution to diagnostics</a:t>
            </a:r>
            <a:r>
              <a:rPr lang="en-GB" sz="1400">
                <a:solidFill>
                  <a:srgbClr val="FFFFFF"/>
                </a:solidFill>
              </a:rPr>
              <a:t> that is modular.</a:t>
            </a: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We integrate an </a:t>
            </a:r>
            <a:r>
              <a:rPr lang="en-GB" sz="1400" b="1">
                <a:solidFill>
                  <a:srgbClr val="FFFFFF"/>
                </a:solidFill>
              </a:rPr>
              <a:t>ECG (Electrocardiogram), EMG (Electromyography), Temperature, Altitude, Alcometer,Thermal Imaging sensor and GPS</a:t>
            </a:r>
            <a:endParaRPr sz="14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The details can be seen on a display integrated into the kit, as well as the app that can be accessed by the first aid responder and doctor.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49" name="Google Shape;2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000" y="1451850"/>
            <a:ext cx="3947000" cy="296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9"/>
          <p:cNvPicPr preferRelativeResize="0"/>
          <p:nvPr/>
        </p:nvPicPr>
        <p:blipFill rotWithShape="1">
          <a:blip r:embed="rId4">
            <a:alphaModFix/>
          </a:blip>
          <a:srcRect l="8563" t="33395" r="9570" b="30118"/>
          <a:stretch/>
        </p:blipFill>
        <p:spPr>
          <a:xfrm>
            <a:off x="7649700" y="0"/>
            <a:ext cx="1494301" cy="4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>
            <a:spLocks noGrp="1"/>
          </p:cNvSpPr>
          <p:nvPr>
            <p:ph type="title"/>
          </p:nvPr>
        </p:nvSpPr>
        <p:spPr>
          <a:xfrm>
            <a:off x="0" y="176925"/>
            <a:ext cx="91440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Thermal Imaging</a:t>
            </a:r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body" idx="1"/>
          </p:nvPr>
        </p:nvSpPr>
        <p:spPr>
          <a:xfrm>
            <a:off x="1163250" y="945600"/>
            <a:ext cx="6817500" cy="10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X Ray and NMR are too expensive and power hungry to be implemented effectively in a portable setting. Thermal imaging is normally used for security surveillance and produces greyscale images. Using Image processing we were able to get a color map which can indicate conditions like concussions and internal bleeding.</a:t>
            </a:r>
            <a:endParaRPr/>
          </a:p>
        </p:txBody>
      </p:sp>
      <p:sp>
        <p:nvSpPr>
          <p:cNvPr id="257" name="Google Shape;257;p20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0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0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0" name="Google Shape;2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00" y="2099225"/>
            <a:ext cx="2920975" cy="21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7025" y="2115801"/>
            <a:ext cx="2920975" cy="219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3025" y="2115806"/>
            <a:ext cx="2920975" cy="219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0"/>
          <p:cNvPicPr preferRelativeResize="0"/>
          <p:nvPr/>
        </p:nvPicPr>
        <p:blipFill rotWithShape="1">
          <a:blip r:embed="rId6">
            <a:alphaModFix/>
          </a:blip>
          <a:srcRect l="8563" t="33395" r="9570" b="30118"/>
          <a:stretch/>
        </p:blipFill>
        <p:spPr>
          <a:xfrm>
            <a:off x="7649700" y="0"/>
            <a:ext cx="1494301" cy="4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225"/>
            <a:ext cx="9144000" cy="525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1"/>
          <p:cNvPicPr preferRelativeResize="0"/>
          <p:nvPr/>
        </p:nvPicPr>
        <p:blipFill rotWithShape="1">
          <a:blip r:embed="rId4">
            <a:alphaModFix/>
          </a:blip>
          <a:srcRect l="8563" t="33395" r="9570" b="30118"/>
          <a:stretch/>
        </p:blipFill>
        <p:spPr>
          <a:xfrm>
            <a:off x="7649700" y="0"/>
            <a:ext cx="1494301" cy="4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"/>
          <p:cNvSpPr txBox="1">
            <a:spLocks noGrp="1"/>
          </p:cNvSpPr>
          <p:nvPr>
            <p:ph type="title"/>
          </p:nvPr>
        </p:nvSpPr>
        <p:spPr>
          <a:xfrm>
            <a:off x="0" y="118225"/>
            <a:ext cx="91440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Hardware Assembly</a:t>
            </a:r>
            <a:endParaRPr/>
          </a:p>
        </p:txBody>
      </p:sp>
      <p:pic>
        <p:nvPicPr>
          <p:cNvPr id="275" name="Google Shape;2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1125"/>
            <a:ext cx="4434180" cy="3325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825" y="1611125"/>
            <a:ext cx="4434170" cy="3325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2"/>
          <p:cNvPicPr preferRelativeResize="0"/>
          <p:nvPr/>
        </p:nvPicPr>
        <p:blipFill rotWithShape="1">
          <a:blip r:embed="rId5">
            <a:alphaModFix/>
          </a:blip>
          <a:srcRect l="8563" t="33395" r="9570" b="30118"/>
          <a:stretch/>
        </p:blipFill>
        <p:spPr>
          <a:xfrm>
            <a:off x="7649700" y="0"/>
            <a:ext cx="1494301" cy="4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"/>
          <p:cNvSpPr txBox="1">
            <a:spLocks noGrp="1"/>
          </p:cNvSpPr>
          <p:nvPr>
            <p:ph type="title"/>
          </p:nvPr>
        </p:nvSpPr>
        <p:spPr>
          <a:xfrm>
            <a:off x="0" y="74025"/>
            <a:ext cx="91440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Hardware</a:t>
            </a:r>
            <a:endParaRPr/>
          </a:p>
        </p:txBody>
      </p:sp>
      <p:pic>
        <p:nvPicPr>
          <p:cNvPr id="283" name="Google Shape;283;p23" descr="Hashcode" title="Hashcode Healthkit assembly vide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650" y="672525"/>
            <a:ext cx="5961300" cy="44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3"/>
          <p:cNvPicPr preferRelativeResize="0"/>
          <p:nvPr/>
        </p:nvPicPr>
        <p:blipFill rotWithShape="1">
          <a:blip r:embed="rId5">
            <a:alphaModFix/>
          </a:blip>
          <a:srcRect l="8563" t="33395" r="9570" b="30118"/>
          <a:stretch/>
        </p:blipFill>
        <p:spPr>
          <a:xfrm>
            <a:off x="7649700" y="0"/>
            <a:ext cx="1494301" cy="4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4"/>
          <p:cNvSpPr txBox="1">
            <a:spLocks noGrp="1"/>
          </p:cNvSpPr>
          <p:nvPr>
            <p:ph type="title"/>
          </p:nvPr>
        </p:nvSpPr>
        <p:spPr>
          <a:xfrm>
            <a:off x="0" y="74025"/>
            <a:ext cx="91440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APP</a:t>
            </a:r>
            <a:endParaRPr/>
          </a:p>
        </p:txBody>
      </p:sp>
      <p:pic>
        <p:nvPicPr>
          <p:cNvPr id="290" name="Google Shape;290;p24" descr="For PES Hashcode" title="Health Hack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9325" y="531400"/>
            <a:ext cx="6149474" cy="46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4"/>
          <p:cNvPicPr preferRelativeResize="0"/>
          <p:nvPr/>
        </p:nvPicPr>
        <p:blipFill rotWithShape="1">
          <a:blip r:embed="rId5">
            <a:alphaModFix/>
          </a:blip>
          <a:srcRect l="8563" t="33395" r="9570" b="30118"/>
          <a:stretch/>
        </p:blipFill>
        <p:spPr>
          <a:xfrm>
            <a:off x="7649700" y="0"/>
            <a:ext cx="1494301" cy="4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 txBox="1">
            <a:spLocks noGrp="1"/>
          </p:cNvSpPr>
          <p:nvPr>
            <p:ph type="title"/>
          </p:nvPr>
        </p:nvSpPr>
        <p:spPr>
          <a:xfrm>
            <a:off x="0" y="258500"/>
            <a:ext cx="91440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Future Scope</a:t>
            </a:r>
            <a:endParaRPr/>
          </a:p>
        </p:txBody>
      </p:sp>
      <p:pic>
        <p:nvPicPr>
          <p:cNvPr id="297" name="Google Shape;297;p25"/>
          <p:cNvPicPr preferRelativeResize="0"/>
          <p:nvPr/>
        </p:nvPicPr>
        <p:blipFill rotWithShape="1">
          <a:blip r:embed="rId3">
            <a:alphaModFix/>
          </a:blip>
          <a:srcRect l="8563" t="33395" r="9570" b="30118"/>
          <a:stretch/>
        </p:blipFill>
        <p:spPr>
          <a:xfrm>
            <a:off x="7649700" y="0"/>
            <a:ext cx="1494301" cy="4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5"/>
          <p:cNvSpPr txBox="1">
            <a:spLocks noGrp="1"/>
          </p:cNvSpPr>
          <p:nvPr>
            <p:ph type="body" idx="1"/>
          </p:nvPr>
        </p:nvSpPr>
        <p:spPr>
          <a:xfrm>
            <a:off x="414125" y="1341150"/>
            <a:ext cx="8472300" cy="3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b="1" dirty="0">
                <a:solidFill>
                  <a:srgbClr val="FFFFFF"/>
                </a:solidFill>
              </a:rPr>
              <a:t>Using Machine learning models developed for dual channel ECG to detect Heart Arrhythmia.</a:t>
            </a:r>
            <a:endParaRPr sz="14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 b="1" dirty="0"/>
              <a:t>Using thermal image processing to detect under skin injuries such as concussions.</a:t>
            </a:r>
            <a:endParaRPr sz="1400" b="1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b="1"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 b="1" dirty="0">
                <a:solidFill>
                  <a:srgbClr val="FFFFFF"/>
                </a:solidFill>
              </a:rPr>
              <a:t>Fabricating a single PCB with all the sensors embedded to make the unit more compact.</a:t>
            </a:r>
            <a:endParaRPr sz="1400" b="1" dirty="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b="1" dirty="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 b="1" dirty="0">
                <a:solidFill>
                  <a:srgbClr val="FFFFFF"/>
                </a:solidFill>
              </a:rPr>
              <a:t>App offering long term patient data logged over weeks and months, with analytics.</a:t>
            </a:r>
            <a:endParaRPr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1949</TotalTime>
  <Words>310</Words>
  <Application>Microsoft Office PowerPoint</Application>
  <PresentationFormat>On-screen Show (16:9)</PresentationFormat>
  <Paragraphs>32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Montserrat</vt:lpstr>
      <vt:lpstr>Arial</vt:lpstr>
      <vt:lpstr>Lato</vt:lpstr>
      <vt:lpstr>Focus</vt:lpstr>
      <vt:lpstr>Health diagnostics for anyone, anywhere</vt:lpstr>
      <vt:lpstr>Understanding The Problem</vt:lpstr>
      <vt:lpstr>Our Product</vt:lpstr>
      <vt:lpstr>Thermal Imaging</vt:lpstr>
      <vt:lpstr>PowerPoint Presentation</vt:lpstr>
      <vt:lpstr>Hardware Assembly</vt:lpstr>
      <vt:lpstr>Hardware</vt:lpstr>
      <vt:lpstr>APP</vt:lpstr>
      <vt:lpstr>Future Scope</vt:lpstr>
      <vt:lpstr>Our tech stack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diagnostics for anyone, anywhere</dc:title>
  <cp:lastModifiedBy>Aman Lodha</cp:lastModifiedBy>
  <cp:revision>2</cp:revision>
  <dcterms:modified xsi:type="dcterms:W3CDTF">2019-10-28T13:16:30Z</dcterms:modified>
</cp:coreProperties>
</file>